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24" Type="http://schemas.openxmlformats.org/officeDocument/2006/relationships/slide" Target="slides/slide19.xml"/><Relationship Id="rId12" Type="http://schemas.openxmlformats.org/officeDocument/2006/relationships/slide" Target="slides/slide7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d4712aea96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d4712aea96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d4712aea96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d4712aea96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d4712aea96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d4712aea96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d4712aea96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d4712aea96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d4712aea96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d4712aea96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d4712aea96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d4712aea96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d4712aea96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d4712aea96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d4712aea96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2d4712aea96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d4712aea96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d4712aea96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d4712aea96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2d4712aea96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d4712aea96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d4712aea96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d4712aea96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d4712aea96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d4712aea96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d4712aea96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d4712aea96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d4712aea96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d4712aea96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d4712aea96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d4712aea96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d4712aea96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d4712aea96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d4712aea96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d4712aea96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d4712aea96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9" name="Google Shape;39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0" name="Google Shape;40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1" name="Google Shape;4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4" name="Google Shape;4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" name="Google Shape;9;p1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0" y="0"/>
            <a:ext cx="9144000" cy="5143504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Relationship Id="rId4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3"/>
          <p:cNvPicPr preferRelativeResize="0"/>
          <p:nvPr/>
        </p:nvPicPr>
        <p:blipFill>
          <a:blip r:embed="rId3">
            <a:alphaModFix amt="15000"/>
          </a:blip>
          <a:stretch>
            <a:fillRect/>
          </a:stretch>
        </p:blipFill>
        <p:spPr>
          <a:xfrm>
            <a:off x="0" y="186175"/>
            <a:ext cx="9144000" cy="4776425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744575"/>
            <a:ext cx="8520600" cy="22989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900"/>
              <a:t>Understanding Data Breaches</a:t>
            </a:r>
            <a:endParaRPr sz="49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Protecting Yourself from Data Breaches</a:t>
            </a:r>
            <a:endParaRPr b="1"/>
          </a:p>
        </p:txBody>
      </p:sp>
      <p:sp>
        <p:nvSpPr>
          <p:cNvPr id="118" name="Google Shape;118;p22"/>
          <p:cNvSpPr txBox="1"/>
          <p:nvPr>
            <p:ph idx="1" type="body"/>
          </p:nvPr>
        </p:nvSpPr>
        <p:spPr>
          <a:xfrm>
            <a:off x="311700" y="1152475"/>
            <a:ext cx="5783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984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 sz="1100">
                <a:solidFill>
                  <a:schemeClr val="dk1"/>
                </a:solidFill>
              </a:rPr>
              <a:t>Use Strong Passwords</a:t>
            </a:r>
            <a:r>
              <a:rPr lang="en" sz="1100">
                <a:solidFill>
                  <a:schemeClr val="dk1"/>
                </a:solidFill>
              </a:rPr>
              <a:t>: Make passwords long and complex by using a mix of letters, numbers, and symbols.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 sz="1100">
                <a:solidFill>
                  <a:schemeClr val="dk1"/>
                </a:solidFill>
              </a:rPr>
              <a:t>Enable Two-Factor Authentication (2FA)</a:t>
            </a:r>
            <a:r>
              <a:rPr lang="en" sz="1100">
                <a:solidFill>
                  <a:schemeClr val="dk1"/>
                </a:solidFill>
              </a:rPr>
              <a:t>: Add an extra layer of security by receiving a code on your phone or email to log in.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 sz="1100">
                <a:solidFill>
                  <a:schemeClr val="dk1"/>
                </a:solidFill>
              </a:rPr>
              <a:t>Be Aware of Phishing Scams</a:t>
            </a:r>
            <a:r>
              <a:rPr lang="en" sz="1100">
                <a:solidFill>
                  <a:schemeClr val="dk1"/>
                </a:solidFill>
              </a:rPr>
              <a:t>: Always double-check email addresses and links before clicking.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 sz="1100">
                <a:solidFill>
                  <a:schemeClr val="dk1"/>
                </a:solidFill>
              </a:rPr>
              <a:t>Use Secure Websites</a:t>
            </a:r>
            <a:r>
              <a:rPr lang="en" sz="1100">
                <a:solidFill>
                  <a:schemeClr val="dk1"/>
                </a:solidFill>
              </a:rPr>
              <a:t>: Ensure the website has </a:t>
            </a:r>
            <a:r>
              <a:rPr b="1" lang="en" sz="1100">
                <a:solidFill>
                  <a:schemeClr val="dk1"/>
                </a:solidFill>
              </a:rPr>
              <a:t>HTTPS</a:t>
            </a:r>
            <a:r>
              <a:rPr lang="en" sz="1100">
                <a:solidFill>
                  <a:schemeClr val="dk1"/>
                </a:solidFill>
              </a:rPr>
              <a:t> and a padlock symbol in the address bar.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 sz="1100">
                <a:solidFill>
                  <a:schemeClr val="dk1"/>
                </a:solidFill>
              </a:rPr>
              <a:t>Update Software Regularly</a:t>
            </a:r>
            <a:r>
              <a:rPr lang="en" sz="1100">
                <a:solidFill>
                  <a:schemeClr val="dk1"/>
                </a:solidFill>
              </a:rPr>
              <a:t>: Security patches fix vulnerabilities, so always update when asked.</a:t>
            </a:r>
            <a:endParaRPr/>
          </a:p>
        </p:txBody>
      </p:sp>
      <p:pic>
        <p:nvPicPr>
          <p:cNvPr id="119" name="Google Shape;1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5100" y="1688463"/>
            <a:ext cx="2744101" cy="17665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What is Phishing ?</a:t>
            </a:r>
            <a:endParaRPr b="1"/>
          </a:p>
        </p:txBody>
      </p:sp>
      <p:sp>
        <p:nvSpPr>
          <p:cNvPr id="125" name="Google Shape;125;p23"/>
          <p:cNvSpPr txBox="1"/>
          <p:nvPr>
            <p:ph idx="1" type="body"/>
          </p:nvPr>
        </p:nvSpPr>
        <p:spPr>
          <a:xfrm>
            <a:off x="311700" y="1152475"/>
            <a:ext cx="6058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Phishing is when cybercriminals trick you into revealing personal information by pretending to be someone you trust, like: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Your bank or a well-known company.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They may send you an </a:t>
            </a:r>
            <a:r>
              <a:rPr b="1" lang="en" sz="1100">
                <a:solidFill>
                  <a:schemeClr val="dk1"/>
                </a:solidFill>
              </a:rPr>
              <a:t>email</a:t>
            </a:r>
            <a:r>
              <a:rPr lang="en" sz="1100">
                <a:solidFill>
                  <a:schemeClr val="dk1"/>
                </a:solidFill>
              </a:rPr>
              <a:t> or a </a:t>
            </a:r>
            <a:r>
              <a:rPr b="1" lang="en" sz="1100">
                <a:solidFill>
                  <a:schemeClr val="dk1"/>
                </a:solidFill>
              </a:rPr>
              <a:t>text message</a:t>
            </a:r>
            <a:r>
              <a:rPr lang="en" sz="1100">
                <a:solidFill>
                  <a:schemeClr val="dk1"/>
                </a:solidFill>
              </a:rPr>
              <a:t> with a link to a fake website.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If you enter your details on the fake website, hackers can steal your information.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</a:rPr>
              <a:t>Example</a:t>
            </a:r>
            <a:r>
              <a:rPr lang="en" sz="1100">
                <a:solidFill>
                  <a:schemeClr val="dk1"/>
                </a:solidFill>
              </a:rPr>
              <a:t>: You receive an email saying your bank account has been compromised and asking you to click a link to verify your identity. The link leads to a fake website.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6" name="Google Shape;12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70500" y="1645988"/>
            <a:ext cx="2468700" cy="185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How to Spot Phishing Emails</a:t>
            </a:r>
            <a:endParaRPr b="1"/>
          </a:p>
        </p:txBody>
      </p:sp>
      <p:sp>
        <p:nvSpPr>
          <p:cNvPr id="132" name="Google Shape;132;p24"/>
          <p:cNvSpPr txBox="1"/>
          <p:nvPr>
            <p:ph idx="1" type="body"/>
          </p:nvPr>
        </p:nvSpPr>
        <p:spPr>
          <a:xfrm>
            <a:off x="311700" y="1152475"/>
            <a:ext cx="5854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Look for these warning signs: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Spelling mistakes</a:t>
            </a:r>
            <a:r>
              <a:rPr lang="en" sz="1100">
                <a:solidFill>
                  <a:schemeClr val="dk1"/>
                </a:solidFill>
              </a:rPr>
              <a:t> or awkward wording.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Urgent requests</a:t>
            </a:r>
            <a:r>
              <a:rPr lang="en" sz="1100">
                <a:solidFill>
                  <a:schemeClr val="dk1"/>
                </a:solidFill>
              </a:rPr>
              <a:t> to update your account or provide sensitive info.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Email addresses that don’t match the company name (e.g., a Gmail address from a company).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Suspicious links</a:t>
            </a:r>
            <a:r>
              <a:rPr lang="en" sz="1100">
                <a:solidFill>
                  <a:schemeClr val="dk1"/>
                </a:solidFill>
              </a:rPr>
              <a:t>: Hover over the link to see the actual URL. Does it look legitimate?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3" name="Google Shape;13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1675" y="2904850"/>
            <a:ext cx="3350626" cy="1884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Password Security Best Practices</a:t>
            </a:r>
            <a:endParaRPr b="1"/>
          </a:p>
        </p:txBody>
      </p:sp>
      <p:sp>
        <p:nvSpPr>
          <p:cNvPr id="139" name="Google Shape;139;p25"/>
          <p:cNvSpPr txBox="1"/>
          <p:nvPr>
            <p:ph idx="1" type="body"/>
          </p:nvPr>
        </p:nvSpPr>
        <p:spPr>
          <a:xfrm>
            <a:off x="311700" y="1152475"/>
            <a:ext cx="6050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To protect your data, follow these tips: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Create strong passwords</a:t>
            </a:r>
            <a:r>
              <a:rPr lang="en" sz="1100">
                <a:solidFill>
                  <a:schemeClr val="dk1"/>
                </a:solidFill>
              </a:rPr>
              <a:t>: At least 12 characters long, including uppercase, lowercase, numbers, and symbols.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Use different passwords</a:t>
            </a:r>
            <a:r>
              <a:rPr lang="en" sz="1100">
                <a:solidFill>
                  <a:schemeClr val="dk1"/>
                </a:solidFill>
              </a:rPr>
              <a:t> for each account.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Consider using a password manager</a:t>
            </a:r>
            <a:r>
              <a:rPr lang="en" sz="1100">
                <a:solidFill>
                  <a:schemeClr val="dk1"/>
                </a:solidFill>
              </a:rPr>
              <a:t> to store and generate strong passwords.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Change passwords regularly</a:t>
            </a:r>
            <a:r>
              <a:rPr lang="en" sz="1100">
                <a:solidFill>
                  <a:schemeClr val="dk1"/>
                </a:solidFill>
              </a:rPr>
              <a:t>, especially if you think your account may have been compromised.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Don’t share your password with anyone, and avoid writing it down where it can be easily found.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0" name="Google Shape;14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62400" y="1642950"/>
            <a:ext cx="2476800" cy="185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Two-Factor Authentication (2FA)</a:t>
            </a:r>
            <a:endParaRPr b="1"/>
          </a:p>
        </p:txBody>
      </p:sp>
      <p:sp>
        <p:nvSpPr>
          <p:cNvPr id="146" name="Google Shape;146;p26"/>
          <p:cNvSpPr txBox="1"/>
          <p:nvPr>
            <p:ph idx="1" type="body"/>
          </p:nvPr>
        </p:nvSpPr>
        <p:spPr>
          <a:xfrm>
            <a:off x="311700" y="1152475"/>
            <a:ext cx="6066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Two-factor authentication adds an extra layer of security to your accounts by requiring: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Something you </a:t>
            </a:r>
            <a:r>
              <a:rPr b="1" lang="en" sz="1100">
                <a:solidFill>
                  <a:schemeClr val="dk1"/>
                </a:solidFill>
              </a:rPr>
              <a:t>know</a:t>
            </a:r>
            <a:r>
              <a:rPr lang="en" sz="1100">
                <a:solidFill>
                  <a:schemeClr val="dk1"/>
                </a:solidFill>
              </a:rPr>
              <a:t> (your password).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Something you </a:t>
            </a:r>
            <a:r>
              <a:rPr b="1" lang="en" sz="1100">
                <a:solidFill>
                  <a:schemeClr val="dk1"/>
                </a:solidFill>
              </a:rPr>
              <a:t>have</a:t>
            </a:r>
            <a:r>
              <a:rPr lang="en" sz="1100">
                <a:solidFill>
                  <a:schemeClr val="dk1"/>
                </a:solidFill>
              </a:rPr>
              <a:t> (a phone, email, or security key).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Even if someone steals your password, they still can’t access your account without the second factor.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Many apps and websites, like </a:t>
            </a:r>
            <a:r>
              <a:rPr b="1" lang="en" sz="1100">
                <a:solidFill>
                  <a:schemeClr val="dk1"/>
                </a:solidFill>
              </a:rPr>
              <a:t>Gmail, Facebook, and Instagram</a:t>
            </a:r>
            <a:r>
              <a:rPr lang="en" sz="1100">
                <a:solidFill>
                  <a:schemeClr val="dk1"/>
                </a:solidFill>
              </a:rPr>
              <a:t>, offer 2FA as an option. Always turn it on!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7" name="Google Shape;14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37849" y="2876300"/>
            <a:ext cx="3119650" cy="1984101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What to Do If You Are Breached</a:t>
            </a:r>
            <a:endParaRPr b="1"/>
          </a:p>
        </p:txBody>
      </p:sp>
      <p:sp>
        <p:nvSpPr>
          <p:cNvPr id="153" name="Google Shape;153;p27"/>
          <p:cNvSpPr txBox="1"/>
          <p:nvPr>
            <p:ph idx="1" type="body"/>
          </p:nvPr>
        </p:nvSpPr>
        <p:spPr>
          <a:xfrm>
            <a:off x="311700" y="1152475"/>
            <a:ext cx="5704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</a:rPr>
              <a:t>Act quickly</a:t>
            </a:r>
            <a:r>
              <a:rPr lang="en" sz="1100">
                <a:solidFill>
                  <a:schemeClr val="dk1"/>
                </a:solidFill>
              </a:rPr>
              <a:t> if you believe you’re the victim of a data breach: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Change your passwords</a:t>
            </a:r>
            <a:r>
              <a:rPr lang="en" sz="1100">
                <a:solidFill>
                  <a:schemeClr val="dk1"/>
                </a:solidFill>
              </a:rPr>
              <a:t> immediately for the affected accounts.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Enable </a:t>
            </a:r>
            <a:r>
              <a:rPr b="1" lang="en" sz="1100">
                <a:solidFill>
                  <a:schemeClr val="dk1"/>
                </a:solidFill>
              </a:rPr>
              <a:t>2FA</a:t>
            </a:r>
            <a:r>
              <a:rPr lang="en" sz="1100">
                <a:solidFill>
                  <a:schemeClr val="dk1"/>
                </a:solidFill>
              </a:rPr>
              <a:t> if it’s not already on.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Check for any </a:t>
            </a:r>
            <a:r>
              <a:rPr b="1" lang="en" sz="1100">
                <a:solidFill>
                  <a:schemeClr val="dk1"/>
                </a:solidFill>
              </a:rPr>
              <a:t>suspicious activity</a:t>
            </a:r>
            <a:r>
              <a:rPr lang="en" sz="1100">
                <a:solidFill>
                  <a:schemeClr val="dk1"/>
                </a:solidFill>
              </a:rPr>
              <a:t> on your accounts (unfamiliar transactions, new devices).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Contact your bank or credit card company if your financial details are at risk.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Monitor your email for alerts about new logins or password changes.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Case Study: Equifax Data Breach (2017)</a:t>
            </a:r>
            <a:endParaRPr b="1"/>
          </a:p>
        </p:txBody>
      </p:sp>
      <p:sp>
        <p:nvSpPr>
          <p:cNvPr id="159" name="Google Shape;159;p28"/>
          <p:cNvSpPr txBox="1"/>
          <p:nvPr>
            <p:ph idx="1" type="body"/>
          </p:nvPr>
        </p:nvSpPr>
        <p:spPr>
          <a:xfrm>
            <a:off x="311700" y="1152475"/>
            <a:ext cx="6727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The </a:t>
            </a:r>
            <a:r>
              <a:rPr b="1" lang="en" sz="1100">
                <a:solidFill>
                  <a:schemeClr val="dk1"/>
                </a:solidFill>
              </a:rPr>
              <a:t>Equifax</a:t>
            </a:r>
            <a:r>
              <a:rPr lang="en" sz="1100">
                <a:solidFill>
                  <a:schemeClr val="dk1"/>
                </a:solidFill>
              </a:rPr>
              <a:t> breach exposed personal data (like social security numbers, credit card numbers) of </a:t>
            </a:r>
            <a:r>
              <a:rPr b="1" lang="en" sz="1100">
                <a:solidFill>
                  <a:schemeClr val="dk1"/>
                </a:solidFill>
              </a:rPr>
              <a:t>147 million people</a:t>
            </a:r>
            <a:r>
              <a:rPr lang="en" sz="1100">
                <a:solidFill>
                  <a:schemeClr val="dk1"/>
                </a:solidFill>
              </a:rPr>
              <a:t>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Cause</a:t>
            </a:r>
            <a:r>
              <a:rPr lang="en" sz="1100">
                <a:solidFill>
                  <a:schemeClr val="dk1"/>
                </a:solidFill>
              </a:rPr>
              <a:t>: An unpatched vulnerability in their web application.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Consequences</a:t>
            </a:r>
            <a:r>
              <a:rPr lang="en" sz="1100">
                <a:solidFill>
                  <a:schemeClr val="dk1"/>
                </a:solidFill>
              </a:rPr>
              <a:t>: Millions of people were at risk of identity theft. The company paid $700 million in fines and compensation.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Lesson</a:t>
            </a:r>
            <a:r>
              <a:rPr lang="en" sz="1100">
                <a:solidFill>
                  <a:schemeClr val="dk1"/>
                </a:solidFill>
              </a:rPr>
              <a:t>: Always keep software updated to avoid leaving vulnerabilities open for attack.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Future of Data Security</a:t>
            </a:r>
            <a:endParaRPr b="1"/>
          </a:p>
        </p:txBody>
      </p:sp>
      <p:sp>
        <p:nvSpPr>
          <p:cNvPr id="165" name="Google Shape;165;p29"/>
          <p:cNvSpPr txBox="1"/>
          <p:nvPr>
            <p:ph idx="1" type="body"/>
          </p:nvPr>
        </p:nvSpPr>
        <p:spPr>
          <a:xfrm>
            <a:off x="311700" y="1152475"/>
            <a:ext cx="5720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As technology evolves, so do the methods that hackers use to breach data. However, new technologies are emerging to fight back: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Artificial Intelligence (AI)</a:t>
            </a:r>
            <a:r>
              <a:rPr lang="en" sz="1100">
                <a:solidFill>
                  <a:schemeClr val="dk1"/>
                </a:solidFill>
              </a:rPr>
              <a:t>: Helps detect and prevent breaches before they happen.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Blockchain technology</a:t>
            </a:r>
            <a:r>
              <a:rPr lang="en" sz="1100">
                <a:solidFill>
                  <a:schemeClr val="dk1"/>
                </a:solidFill>
              </a:rPr>
              <a:t>: Could improve data security by making transactions more transparent and harder to tamper with.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Biometric authentication</a:t>
            </a:r>
            <a:r>
              <a:rPr lang="en" sz="1100">
                <a:solidFill>
                  <a:schemeClr val="dk1"/>
                </a:solidFill>
              </a:rPr>
              <a:t>: Fingerprints, facial recognition, and other forms of identification are becoming more common.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6" name="Google Shape;16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32100" y="1658613"/>
            <a:ext cx="2807099" cy="18262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Quiz: Test Your Knowledge</a:t>
            </a:r>
            <a:endParaRPr b="1"/>
          </a:p>
        </p:txBody>
      </p:sp>
      <p:sp>
        <p:nvSpPr>
          <p:cNvPr id="172" name="Google Shape;172;p30"/>
          <p:cNvSpPr txBox="1"/>
          <p:nvPr>
            <p:ph idx="1" type="body"/>
          </p:nvPr>
        </p:nvSpPr>
        <p:spPr>
          <a:xfrm>
            <a:off x="311700" y="1152475"/>
            <a:ext cx="5044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Let’s test what you’ve learned! Try answering these questions: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What is a data breach?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What are some common causes of data breaches?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How can you protect yourself from phishing attacks?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What is two-factor authentication, and why is it important?</a:t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Conclusion and Final Thoughts</a:t>
            </a:r>
            <a:endParaRPr b="1"/>
          </a:p>
        </p:txBody>
      </p:sp>
      <p:sp>
        <p:nvSpPr>
          <p:cNvPr id="178" name="Google Shape;178;p31"/>
          <p:cNvSpPr txBox="1"/>
          <p:nvPr>
            <p:ph idx="1" type="body"/>
          </p:nvPr>
        </p:nvSpPr>
        <p:spPr>
          <a:xfrm>
            <a:off x="311700" y="1152475"/>
            <a:ext cx="5909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984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Data breaches are serious issues that can affect anyone, from individuals to large companies.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By using </a:t>
            </a:r>
            <a:r>
              <a:rPr b="1" lang="en" sz="1100">
                <a:solidFill>
                  <a:schemeClr val="dk1"/>
                </a:solidFill>
              </a:rPr>
              <a:t>strong passwords</a:t>
            </a:r>
            <a:r>
              <a:rPr lang="en" sz="1100">
                <a:solidFill>
                  <a:schemeClr val="dk1"/>
                </a:solidFill>
              </a:rPr>
              <a:t>, </a:t>
            </a:r>
            <a:r>
              <a:rPr b="1" lang="en" sz="1100">
                <a:solidFill>
                  <a:schemeClr val="dk1"/>
                </a:solidFill>
              </a:rPr>
              <a:t>two-factor authentication</a:t>
            </a:r>
            <a:r>
              <a:rPr lang="en" sz="1100">
                <a:solidFill>
                  <a:schemeClr val="dk1"/>
                </a:solidFill>
              </a:rPr>
              <a:t>, and being cautious about </a:t>
            </a:r>
            <a:r>
              <a:rPr b="1" lang="en" sz="1100">
                <a:solidFill>
                  <a:schemeClr val="dk1"/>
                </a:solidFill>
              </a:rPr>
              <a:t>phishing scams</a:t>
            </a:r>
            <a:r>
              <a:rPr lang="en" sz="1100">
                <a:solidFill>
                  <a:schemeClr val="dk1"/>
                </a:solidFill>
              </a:rPr>
              <a:t>, you can better protect your personal data.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Remember, staying informed and vigilant is the key to keeping your information safe.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Learning Outcomes</a:t>
            </a:r>
            <a:endParaRPr b="1"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By the end of this lesson, students will: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Understand what a data breach is.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Know how data breaches occur.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Learn about notable examples of data breaches.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Explore ways to prevent them.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What is a Data Breach ?</a:t>
            </a:r>
            <a:endParaRPr b="1"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152475"/>
            <a:ext cx="5830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A data breach happens when </a:t>
            </a:r>
            <a:r>
              <a:rPr b="1" lang="en" sz="1100">
                <a:solidFill>
                  <a:schemeClr val="dk1"/>
                </a:solidFill>
              </a:rPr>
              <a:t>confidential information</a:t>
            </a:r>
            <a:r>
              <a:rPr lang="en" sz="1100">
                <a:solidFill>
                  <a:schemeClr val="dk1"/>
                </a:solidFill>
              </a:rPr>
              <a:t> is accessed without permission. This information can be: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Personal data</a:t>
            </a:r>
            <a:r>
              <a:rPr lang="en" sz="1100">
                <a:solidFill>
                  <a:schemeClr val="dk1"/>
                </a:solidFill>
              </a:rPr>
              <a:t>: like names, addresses, and phone numbers.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Financial information</a:t>
            </a:r>
            <a:r>
              <a:rPr lang="en" sz="1100">
                <a:solidFill>
                  <a:schemeClr val="dk1"/>
                </a:solidFill>
              </a:rPr>
              <a:t>: like credit card numbers or bank details.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Account credentials</a:t>
            </a:r>
            <a:r>
              <a:rPr lang="en" sz="1100">
                <a:solidFill>
                  <a:schemeClr val="dk1"/>
                </a:solidFill>
              </a:rPr>
              <a:t>: usernames and passwords.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Once this data is exposed, hackers can use it for </a:t>
            </a:r>
            <a:r>
              <a:rPr b="1" lang="en" sz="1100">
                <a:solidFill>
                  <a:schemeClr val="dk1"/>
                </a:solidFill>
              </a:rPr>
              <a:t>identity theft</a:t>
            </a:r>
            <a:r>
              <a:rPr lang="en" sz="1100">
                <a:solidFill>
                  <a:schemeClr val="dk1"/>
                </a:solidFill>
              </a:rPr>
              <a:t>, fraud, or selling it on the dark web.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Data breaches can happen to individuals, businesses, and even governments.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15950" y="1656700"/>
            <a:ext cx="2697001" cy="18301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Types of Data at Risk</a:t>
            </a:r>
            <a:endParaRPr b="1"/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311700" y="1152475"/>
            <a:ext cx="5822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In a data breach, several types of data can be stolen, including: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Personally Identifiable Information (PII)</a:t>
            </a:r>
            <a:r>
              <a:rPr lang="en" sz="1100">
                <a:solidFill>
                  <a:schemeClr val="dk1"/>
                </a:solidFill>
              </a:rPr>
              <a:t>: Your name, home address, phone number, and social security number.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Financial Information</a:t>
            </a:r>
            <a:r>
              <a:rPr lang="en" sz="1100">
                <a:solidFill>
                  <a:schemeClr val="dk1"/>
                </a:solidFill>
              </a:rPr>
              <a:t>: Credit card numbers, bank accounts, and other financial details.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Medical Information</a:t>
            </a:r>
            <a:r>
              <a:rPr lang="en" sz="1100">
                <a:solidFill>
                  <a:schemeClr val="dk1"/>
                </a:solidFill>
              </a:rPr>
              <a:t>: Health records, insurance details.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Passwords and Account Info</a:t>
            </a:r>
            <a:r>
              <a:rPr lang="en" sz="1100">
                <a:solidFill>
                  <a:schemeClr val="dk1"/>
                </a:solidFill>
              </a:rPr>
              <a:t>: Email addresses, usernames, and passwords.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Each of these data types is valuable to cybercriminals and can be used to </a:t>
            </a:r>
            <a:r>
              <a:rPr b="1" lang="en" sz="1100">
                <a:solidFill>
                  <a:schemeClr val="dk1"/>
                </a:solidFill>
              </a:rPr>
              <a:t>commit fraud</a:t>
            </a:r>
            <a:r>
              <a:rPr lang="en" sz="1100">
                <a:solidFill>
                  <a:schemeClr val="dk1"/>
                </a:solidFill>
              </a:rPr>
              <a:t> or </a:t>
            </a:r>
            <a:r>
              <a:rPr b="1" lang="en" sz="1100">
                <a:solidFill>
                  <a:schemeClr val="dk1"/>
                </a:solidFill>
              </a:rPr>
              <a:t>identity theft</a:t>
            </a:r>
            <a:r>
              <a:rPr lang="en" sz="1100">
                <a:solidFill>
                  <a:schemeClr val="dk1"/>
                </a:solidFill>
              </a:rPr>
              <a:t>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4550" y="1643100"/>
            <a:ext cx="2704800" cy="18572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Why Do Data Breaches Matter ?</a:t>
            </a:r>
            <a:endParaRPr b="1"/>
          </a:p>
        </p:txBody>
      </p:sp>
      <p:sp>
        <p:nvSpPr>
          <p:cNvPr id="82" name="Google Shape;82;p17"/>
          <p:cNvSpPr txBox="1"/>
          <p:nvPr>
            <p:ph idx="1" type="body"/>
          </p:nvPr>
        </p:nvSpPr>
        <p:spPr>
          <a:xfrm>
            <a:off x="311700" y="1152475"/>
            <a:ext cx="6019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Data breaches can lead to: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Identity theft</a:t>
            </a:r>
            <a:r>
              <a:rPr lang="en" sz="1100">
                <a:solidFill>
                  <a:schemeClr val="dk1"/>
                </a:solidFill>
              </a:rPr>
              <a:t>: When someone pretends to be you to access your bank account or open new credit cards.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Financial loss</a:t>
            </a:r>
            <a:r>
              <a:rPr lang="en" sz="1100">
                <a:solidFill>
                  <a:schemeClr val="dk1"/>
                </a:solidFill>
              </a:rPr>
              <a:t>: If a hacker steals your credit card details, they can make purchases in your name.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Damage to reputation</a:t>
            </a:r>
            <a:r>
              <a:rPr lang="en" sz="1100">
                <a:solidFill>
                  <a:schemeClr val="dk1"/>
                </a:solidFill>
              </a:rPr>
              <a:t>: For businesses, losing customer data can damage their reputation and lead to loss of trust.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Legal consequences</a:t>
            </a:r>
            <a:r>
              <a:rPr lang="en" sz="1100">
                <a:solidFill>
                  <a:schemeClr val="dk1"/>
                </a:solidFill>
              </a:rPr>
              <a:t>: Some companies must pay fines or face legal action when they fail to protect data properly.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3" name="Google Shape;8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31200" y="3076759"/>
            <a:ext cx="2812801" cy="18751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How Do Data Breaches Happen ?</a:t>
            </a:r>
            <a:endParaRPr b="1"/>
          </a:p>
        </p:txBody>
      </p:sp>
      <p:sp>
        <p:nvSpPr>
          <p:cNvPr id="89" name="Google Shape;89;p18"/>
          <p:cNvSpPr txBox="1"/>
          <p:nvPr>
            <p:ph idx="1" type="body"/>
          </p:nvPr>
        </p:nvSpPr>
        <p:spPr>
          <a:xfrm>
            <a:off x="311700" y="1152475"/>
            <a:ext cx="5681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Data breaches occur in several ways, including: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Weak passwords</a:t>
            </a:r>
            <a:r>
              <a:rPr lang="en" sz="1100">
                <a:solidFill>
                  <a:schemeClr val="dk1"/>
                </a:solidFill>
              </a:rPr>
              <a:t>: Hackers use software that can guess common or weak passwords.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Phishing attacks</a:t>
            </a:r>
            <a:r>
              <a:rPr lang="en" sz="1100">
                <a:solidFill>
                  <a:schemeClr val="dk1"/>
                </a:solidFill>
              </a:rPr>
              <a:t>: Emails or messages tricking people into giving away their personal information.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Malware</a:t>
            </a:r>
            <a:r>
              <a:rPr lang="en" sz="1100">
                <a:solidFill>
                  <a:schemeClr val="dk1"/>
                </a:solidFill>
              </a:rPr>
              <a:t>: Hackers use malicious software to break into systems and steal data.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Unprotected systems</a:t>
            </a:r>
            <a:r>
              <a:rPr lang="en" sz="1100">
                <a:solidFill>
                  <a:schemeClr val="dk1"/>
                </a:solidFill>
              </a:rPr>
              <a:t>: Computers or software that aren’t updated or secured properly can be easy targets.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Insider threats</a:t>
            </a:r>
            <a:r>
              <a:rPr lang="en" sz="1100">
                <a:solidFill>
                  <a:schemeClr val="dk1"/>
                </a:solidFill>
              </a:rPr>
              <a:t>: Sometimes, employees accidentally or intentionally cause breaches.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0" name="Google Shape;9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2800" y="3191117"/>
            <a:ext cx="3151201" cy="17725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Yahoo Data Breach (2013)</a:t>
            </a:r>
            <a:endParaRPr b="1"/>
          </a:p>
        </p:txBody>
      </p:sp>
      <p:sp>
        <p:nvSpPr>
          <p:cNvPr id="96" name="Google Shape;96;p19"/>
          <p:cNvSpPr txBox="1"/>
          <p:nvPr>
            <p:ph idx="1" type="body"/>
          </p:nvPr>
        </p:nvSpPr>
        <p:spPr>
          <a:xfrm>
            <a:off x="311700" y="1152475"/>
            <a:ext cx="597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One of the </a:t>
            </a:r>
            <a:r>
              <a:rPr b="1" lang="en" sz="1100">
                <a:solidFill>
                  <a:schemeClr val="dk1"/>
                </a:solidFill>
              </a:rPr>
              <a:t>biggest data breaches</a:t>
            </a:r>
            <a:r>
              <a:rPr lang="en" sz="1100">
                <a:solidFill>
                  <a:schemeClr val="dk1"/>
                </a:solidFill>
              </a:rPr>
              <a:t> in history happened to Yahoo in 2013.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Hackers stole data from </a:t>
            </a:r>
            <a:r>
              <a:rPr b="1" lang="en" sz="1100">
                <a:solidFill>
                  <a:schemeClr val="dk1"/>
                </a:solidFill>
              </a:rPr>
              <a:t>3 billion accounts</a:t>
            </a:r>
            <a:r>
              <a:rPr lang="en" sz="1100">
                <a:solidFill>
                  <a:schemeClr val="dk1"/>
                </a:solidFill>
              </a:rPr>
              <a:t>, including email addresses, passwords, and answers to security questions.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This made it easy for hackers to access other accounts of users who reused the same passwords.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</a:rPr>
              <a:t>Consequences</a:t>
            </a:r>
            <a:r>
              <a:rPr lang="en" sz="1100">
                <a:solidFill>
                  <a:schemeClr val="dk1"/>
                </a:solidFill>
              </a:rPr>
              <a:t>: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Yahoo lost </a:t>
            </a:r>
            <a:r>
              <a:rPr b="1" lang="en" sz="1100">
                <a:solidFill>
                  <a:schemeClr val="dk1"/>
                </a:solidFill>
              </a:rPr>
              <a:t>millions of dollars</a:t>
            </a:r>
            <a:r>
              <a:rPr lang="en" sz="1100">
                <a:solidFill>
                  <a:schemeClr val="dk1"/>
                </a:solidFill>
              </a:rPr>
              <a:t> in the fallout.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It took them </a:t>
            </a:r>
            <a:r>
              <a:rPr b="1" lang="en" sz="1100">
                <a:solidFill>
                  <a:schemeClr val="dk1"/>
                </a:solidFill>
              </a:rPr>
              <a:t>years</a:t>
            </a:r>
            <a:r>
              <a:rPr lang="en" sz="1100">
                <a:solidFill>
                  <a:schemeClr val="dk1"/>
                </a:solidFill>
              </a:rPr>
              <a:t> to admit the full extent of the breach.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7" name="Google Shape;9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85025" y="2682127"/>
            <a:ext cx="3030150" cy="2160501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Facebook Data Breach (2018)</a:t>
            </a:r>
            <a:endParaRPr b="1"/>
          </a:p>
        </p:txBody>
      </p:sp>
      <p:sp>
        <p:nvSpPr>
          <p:cNvPr id="103" name="Google Shape;103;p20"/>
          <p:cNvSpPr txBox="1"/>
          <p:nvPr>
            <p:ph idx="1" type="body"/>
          </p:nvPr>
        </p:nvSpPr>
        <p:spPr>
          <a:xfrm>
            <a:off x="311700" y="1152475"/>
            <a:ext cx="594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In 2018, Facebook faced a major breach affecting </a:t>
            </a:r>
            <a:r>
              <a:rPr b="1" lang="en" sz="1100">
                <a:solidFill>
                  <a:schemeClr val="dk1"/>
                </a:solidFill>
              </a:rPr>
              <a:t>50 million users</a:t>
            </a:r>
            <a:r>
              <a:rPr lang="en" sz="1100">
                <a:solidFill>
                  <a:schemeClr val="dk1"/>
                </a:solidFill>
              </a:rPr>
              <a:t>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Hackers found a </a:t>
            </a:r>
            <a:r>
              <a:rPr b="1" lang="en" sz="1100">
                <a:solidFill>
                  <a:schemeClr val="dk1"/>
                </a:solidFill>
              </a:rPr>
              <a:t>vulnerability in Facebook’s code</a:t>
            </a:r>
            <a:r>
              <a:rPr lang="en" sz="1100">
                <a:solidFill>
                  <a:schemeClr val="dk1"/>
                </a:solidFill>
              </a:rPr>
              <a:t>, which allowed them to take over user accounts without needing a password.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</a:rPr>
              <a:t>Consequences</a:t>
            </a:r>
            <a:r>
              <a:rPr lang="en" sz="1100">
                <a:solidFill>
                  <a:schemeClr val="dk1"/>
                </a:solidFill>
              </a:rPr>
              <a:t>: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The breach damaged Facebook’s reputation and raised concerns about user privacy.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The company had to fix the vulnerability and offer more security features for users.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4" name="Google Shape;10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67224" y="590725"/>
            <a:ext cx="2790624" cy="1572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69275" y="3137825"/>
            <a:ext cx="3067600" cy="1725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Common Causes of Data Breaches</a:t>
            </a:r>
            <a:endParaRPr b="1"/>
          </a:p>
        </p:txBody>
      </p:sp>
      <p:sp>
        <p:nvSpPr>
          <p:cNvPr id="111" name="Google Shape;111;p21"/>
          <p:cNvSpPr txBox="1"/>
          <p:nvPr>
            <p:ph idx="1" type="body"/>
          </p:nvPr>
        </p:nvSpPr>
        <p:spPr>
          <a:xfrm>
            <a:off x="311700" y="1152475"/>
            <a:ext cx="5822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Weak Passwords</a:t>
            </a:r>
            <a:r>
              <a:rPr lang="en" sz="1100">
                <a:solidFill>
                  <a:schemeClr val="dk1"/>
                </a:solidFill>
              </a:rPr>
              <a:t>: People often use simple passwords like "123456" or "password," which can be easily guessed by hackers.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Phishing Attacks</a:t>
            </a:r>
            <a:r>
              <a:rPr lang="en" sz="1100">
                <a:solidFill>
                  <a:schemeClr val="dk1"/>
                </a:solidFill>
              </a:rPr>
              <a:t>: Emails that look like they’re from trusted companies trick people into giving away their data.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Unsecured Websites</a:t>
            </a:r>
            <a:r>
              <a:rPr lang="en" sz="1100">
                <a:solidFill>
                  <a:schemeClr val="dk1"/>
                </a:solidFill>
              </a:rPr>
              <a:t>: Websites without security (HTTPS) can expose user data to hackers.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Unpatched Software</a:t>
            </a:r>
            <a:r>
              <a:rPr lang="en" sz="1100">
                <a:solidFill>
                  <a:schemeClr val="dk1"/>
                </a:solidFill>
              </a:rPr>
              <a:t>: Outdated software can have vulnerabilities that hackers exploit.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Reused Passwords</a:t>
            </a:r>
            <a:r>
              <a:rPr lang="en" sz="1100">
                <a:solidFill>
                  <a:schemeClr val="dk1"/>
                </a:solidFill>
              </a:rPr>
              <a:t>: Using the same password for multiple accounts can lead to multiple accounts being hacked if one is breached.</a:t>
            </a:r>
            <a:endParaRPr/>
          </a:p>
        </p:txBody>
      </p:sp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6800" y="1170125"/>
            <a:ext cx="2704799" cy="2704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